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4" r:id="rId8"/>
    <p:sldId id="265" r:id="rId9"/>
    <p:sldId id="266" r:id="rId10"/>
    <p:sldId id="268" r:id="rId11"/>
    <p:sldId id="269" r:id="rId12"/>
    <p:sldId id="270" r:id="rId13"/>
    <p:sldId id="271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92878ED-1C06-4A65-AD69-7E4EC56D3D12}" type="datetimeFigureOut">
              <a:rPr lang="ru-RU" smtClean="0"/>
              <a:t>18.05.2017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D6966E5-D67E-4C2F-B132-A431491A3E10}" type="slidenum">
              <a:rPr lang="ru-RU" smtClean="0"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878ED-1C06-4A65-AD69-7E4EC56D3D12}" type="datetimeFigureOut">
              <a:rPr lang="ru-RU" smtClean="0"/>
              <a:t>18.05.2017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966E5-D67E-4C2F-B132-A431491A3E1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878ED-1C06-4A65-AD69-7E4EC56D3D12}" type="datetimeFigureOut">
              <a:rPr lang="ru-RU" smtClean="0"/>
              <a:t>18.05.2017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966E5-D67E-4C2F-B132-A431491A3E1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878ED-1C06-4A65-AD69-7E4EC56D3D12}" type="datetimeFigureOut">
              <a:rPr lang="ru-RU" smtClean="0"/>
              <a:t>18.05.2017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966E5-D67E-4C2F-B132-A431491A3E1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878ED-1C06-4A65-AD69-7E4EC56D3D12}" type="datetimeFigureOut">
              <a:rPr lang="ru-RU" smtClean="0"/>
              <a:t>18.05.2017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966E5-D67E-4C2F-B132-A431491A3E10}" type="slidenum">
              <a:rPr lang="ru-RU" smtClean="0"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878ED-1C06-4A65-AD69-7E4EC56D3D12}" type="datetimeFigureOut">
              <a:rPr lang="ru-RU" smtClean="0"/>
              <a:t>18.05.2017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966E5-D67E-4C2F-B132-A431491A3E10}" type="slidenum">
              <a:rPr lang="ru-RU" smtClean="0"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878ED-1C06-4A65-AD69-7E4EC56D3D12}" type="datetimeFigureOut">
              <a:rPr lang="ru-RU" smtClean="0"/>
              <a:t>18.05.2017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966E5-D67E-4C2F-B132-A431491A3E1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878ED-1C06-4A65-AD69-7E4EC56D3D12}" type="datetimeFigureOut">
              <a:rPr lang="ru-RU" smtClean="0"/>
              <a:t>18.05.2017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966E5-D67E-4C2F-B132-A431491A3E1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878ED-1C06-4A65-AD69-7E4EC56D3D12}" type="datetimeFigureOut">
              <a:rPr lang="ru-RU" smtClean="0"/>
              <a:t>18.05.2017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966E5-D67E-4C2F-B132-A431491A3E1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878ED-1C06-4A65-AD69-7E4EC56D3D12}" type="datetimeFigureOut">
              <a:rPr lang="ru-RU" smtClean="0"/>
              <a:t>18.05.2017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966E5-D67E-4C2F-B132-A431491A3E10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878ED-1C06-4A65-AD69-7E4EC56D3D12}" type="datetimeFigureOut">
              <a:rPr lang="ru-RU" smtClean="0"/>
              <a:t>18.05.2017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966E5-D67E-4C2F-B132-A431491A3E10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A92878ED-1C06-4A65-AD69-7E4EC56D3D12}" type="datetimeFigureOut">
              <a:rPr lang="ru-RU" smtClean="0"/>
              <a:t>18.05.2017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0D6966E5-D67E-4C2F-B132-A431491A3E1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4" Type="http://schemas.openxmlformats.org/officeDocument/2006/relationships/image" Target="../media/image5.png"/><Relationship Id="rId9" Type="http://schemas.microsoft.com/office/2007/relationships/hdphoto" Target="../media/hdphoto4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microsoft.com/office/2007/relationships/hdphoto" Target="../media/hdphoto6.wdp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27.png"/><Relationship Id="rId10" Type="http://schemas.microsoft.com/office/2007/relationships/hdphoto" Target="../media/hdphoto11.wdp"/><Relationship Id="rId4" Type="http://schemas.openxmlformats.org/officeDocument/2006/relationships/image" Target="../media/image26.png"/><Relationship Id="rId9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Художественные промыслы России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1">
                    <a:lumMod val="75000"/>
                  </a:schemeClr>
                </a:solidFill>
              </a:rPr>
              <a:t>XIX</a:t>
            </a:r>
            <a:r>
              <a:rPr lang="ru-RU" sz="3600" dirty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ru-RU" sz="3600" dirty="0" smtClean="0">
                <a:solidFill>
                  <a:schemeClr val="tx1">
                    <a:lumMod val="75000"/>
                  </a:schemeClr>
                </a:solidFill>
              </a:rPr>
              <a:t>век</a:t>
            </a:r>
            <a:endParaRPr lang="ru-RU" sz="3600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4159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404664"/>
            <a:ext cx="547260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Вторая половина </a:t>
            </a:r>
            <a:r>
              <a:rPr lang="en-US" sz="2000" dirty="0" smtClean="0"/>
              <a:t>XIX</a:t>
            </a:r>
            <a:r>
              <a:rPr lang="ru-RU" sz="2000" dirty="0" smtClean="0"/>
              <a:t> века стала временем возрождения интереса к древним полузабытым русским ремеслам. Изделия народных мастеров из предметов повседневного быта превращаются в произведения искусства. Это относится к таким видам ремесел , как вышивка, керамика, художественная обработка металла, камня, дерева и </a:t>
            </a:r>
            <a:r>
              <a:rPr lang="ru-RU" sz="2000" dirty="0" smtClean="0"/>
              <a:t>кости</a:t>
            </a:r>
            <a:endParaRPr lang="ru-RU" sz="2000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0" b="97500" l="25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068960"/>
            <a:ext cx="3870176" cy="3870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25" b="99875" l="12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990396"/>
            <a:ext cx="2880320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" b="100000" l="28000" r="8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020414"/>
            <a:ext cx="2536676" cy="2536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9138"/>
            <a:ext cx="1944216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70983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Дымковская игрушка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2204864"/>
            <a:ext cx="50405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 smtClean="0"/>
              <a:t>Ды́мковская</a:t>
            </a:r>
            <a:r>
              <a:rPr lang="ru-RU" b="1" dirty="0" smtClean="0"/>
              <a:t> </a:t>
            </a:r>
            <a:r>
              <a:rPr lang="ru-RU" b="1" dirty="0" err="1" smtClean="0"/>
              <a:t>игру́шка</a:t>
            </a:r>
            <a:r>
              <a:rPr lang="ru-RU" b="1" dirty="0" smtClean="0"/>
              <a:t> </a:t>
            </a:r>
            <a:r>
              <a:rPr lang="ru-RU" dirty="0" smtClean="0"/>
              <a:t>— один из русских народных глиняных художественных промыслов. Возник в заречной слободе Дымково, близ города Вятки (ныне на территории города Кирова).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3431601"/>
            <a:ext cx="48245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Дымковская игрушка — изделие ручной работы. Каждая игрушка — создание одного мастера. Изготовление игрушки от лепки и до росписи — процесс творческий, никогда не повторяющийся. Нет и не может быть двух абсолютно одинаковых изделий.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034690"/>
            <a:ext cx="3501375" cy="3151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989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332656"/>
            <a:ext cx="878497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Раньше игрушки расписывали темперными красками, замешанными на яйце с квасом, используя вместо кистей палочки и перья. Расписанную игрушку вновь покрывали взбитым яйцом, что придавало блёклым анилиновым краскам блеск и яркость. Сегодня для росписи применяются анилиновые красители и мягкие колонковые кисти. Использование широкой гаммы цветов, в которой много красного, жёлтого, синего, зелёного, алого, придаёт дымковской игрушке особую яркость и нарядность. Строго геометрический орнамент строится по разнообразным композиционным схемам: клетки, полоски, круги, точки наносятся в различных сочетаниях. Завершают украшение игрушки-ромбики из потали или сусального золота, наклеенные поверх узора.</a:t>
            </a:r>
          </a:p>
          <a:p>
            <a:endParaRPr lang="ru-RU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72052"/>
            <a:ext cx="5033193" cy="3353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508104" y="4071571"/>
            <a:ext cx="32403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smtClean="0">
                <a:solidFill>
                  <a:schemeClr val="tx1">
                    <a:lumMod val="85000"/>
                  </a:schemeClr>
                </a:solidFill>
              </a:rPr>
              <a:t>Наиболее распространённые сюжеты</a:t>
            </a:r>
            <a:r>
              <a:rPr lang="ru-RU" dirty="0" smtClean="0">
                <a:solidFill>
                  <a:schemeClr val="tx1">
                    <a:lumMod val="85000"/>
                  </a:schemeClr>
                </a:solidFill>
              </a:rPr>
              <a:t>: няньки с детьми, водоноски, бараны с золотыми рогами, индюшки, петухи, олени, молодые люди, скоморохи, барыни.</a:t>
            </a:r>
            <a:endParaRPr lang="ru-RU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8184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Матрёшка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2212752"/>
            <a:ext cx="878497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Матрёшка</a:t>
            </a:r>
            <a:r>
              <a:rPr lang="ru-RU" dirty="0" smtClean="0"/>
              <a:t> — русская деревянная игрушка в виде расписной куклы, внутри которой находятся подобные ей куклы меньшего размера. Число вложенных кукол обычно от трёх и более. </a:t>
            </a:r>
          </a:p>
          <a:p>
            <a:r>
              <a:rPr lang="ru-RU" dirty="0" smtClean="0"/>
              <a:t>(появилась в России в 90-х годах XIX века, в период бурного экономического и культурного развития страны.)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46584" y="3702337"/>
            <a:ext cx="367240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Первая русская матрёшка, выточенная по эскизам С. В. Малютина лучшим игрушечником из Сергиева Посада В. </a:t>
            </a:r>
            <a:r>
              <a:rPr lang="ru-RU" dirty="0" err="1" smtClean="0"/>
              <a:t>Звёздочкиным</a:t>
            </a:r>
            <a:r>
              <a:rPr lang="ru-RU" dirty="0" smtClean="0"/>
              <a:t>, была восьмиместная. За девочкой с чёрным петухом следовал мальчик, затем опять девочка. Все фигурки отличались друг от друга, а последняя, восьмая, изображала спелёнатого младенца.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501008"/>
            <a:ext cx="3960440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77270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197172"/>
            <a:ext cx="3528392" cy="2302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068960"/>
            <a:ext cx="5078472" cy="3523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4239" y="1844824"/>
            <a:ext cx="3363236" cy="2262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56176" cy="286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16632"/>
            <a:ext cx="2520280" cy="1561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76465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7756263" cy="1054250"/>
          </a:xfrm>
        </p:spPr>
        <p:txBody>
          <a:bodyPr/>
          <a:lstStyle/>
          <a:p>
            <a:r>
              <a:rPr lang="ru-RU" dirty="0" err="1"/>
              <a:t>Павловопосадские</a:t>
            </a:r>
            <a:r>
              <a:rPr lang="ru-RU" dirty="0"/>
              <a:t> набивные платки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2348880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 smtClean="0"/>
              <a:t>Павловопосадские</a:t>
            </a:r>
            <a:r>
              <a:rPr lang="ru-RU" b="1" dirty="0" smtClean="0"/>
              <a:t> шали (платки) </a:t>
            </a:r>
            <a:r>
              <a:rPr lang="ru-RU" dirty="0" smtClean="0"/>
              <a:t>— один из русских народных промыслов.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3013501"/>
            <a:ext cx="42682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i="1" u="sng" dirty="0" smtClean="0"/>
              <a:t>Художественные особенности</a:t>
            </a:r>
            <a:endParaRPr lang="ru-RU" sz="2400" i="1" u="sng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60575" y="3573016"/>
            <a:ext cx="849694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Рисунок </a:t>
            </a:r>
            <a:r>
              <a:rPr lang="ru-RU" dirty="0" err="1" smtClean="0"/>
              <a:t>павловопосадских</a:t>
            </a:r>
            <a:r>
              <a:rPr lang="ru-RU" dirty="0" smtClean="0"/>
              <a:t> платков развивался от стандартных образцов, характерных для тканей московского региона и восходящих к восточным шалям («турецкий узор»).</a:t>
            </a:r>
          </a:p>
          <a:p>
            <a:r>
              <a:rPr lang="ru-RU" dirty="0" smtClean="0"/>
              <a:t>В 1870-х годах возникла тенденция к расширению ассортимента платков с натуралистическими цветочными мотивами. Предпочтение отдавалось садовым цветам, прежде всего, розам и георгинам.</a:t>
            </a:r>
          </a:p>
          <a:p>
            <a:r>
              <a:rPr lang="ru-RU" dirty="0" smtClean="0"/>
              <a:t>В конце XIX — начале XX века происходит окончательное оформление стиля: объемное изображение цветов, собранных в букеты, гирлянды или разбросанных по полю платка на чёрном или красном фоне, иногда с добавлением орнамента и стилизованных растительных элементов. Платки выполнялись из полупрозрачной или плотной шерстяной ткани.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6857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5167514" cy="3433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16631"/>
            <a:ext cx="3600400" cy="226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6783" y="2485597"/>
            <a:ext cx="3600400" cy="202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23" b="99154" l="333" r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53" y="3645024"/>
            <a:ext cx="4680520" cy="3073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676498"/>
            <a:ext cx="3335208" cy="2028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400" b="96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140968"/>
            <a:ext cx="4574210" cy="4574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85691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Гжель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08461" y="2291659"/>
            <a:ext cx="8352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Гжель</a:t>
            </a:r>
            <a:r>
              <a:rPr lang="ru-RU" dirty="0" smtClean="0"/>
              <a:t> — русский народный промысел производства керамики и фарфора и вид русской народной росписи.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08461" y="3356992"/>
            <a:ext cx="396044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Сохранила свое художественное своеобразие гжельская посуда с сочным синим рисунком на белом фоне и полные народного юмора фигурки – статуэтки, выполненные вручную в небольших крестьянских мастерских. </a:t>
            </a: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154" b="98654" l="942" r="986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9149" y="2876788"/>
            <a:ext cx="3731491" cy="3504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18999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Хохлома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2276872"/>
            <a:ext cx="87129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Хохлома́</a:t>
            </a:r>
            <a:r>
              <a:rPr lang="ru-RU" dirty="0" smtClean="0"/>
              <a:t> — старинный русский народный промысел.</a:t>
            </a:r>
          </a:p>
          <a:p>
            <a:r>
              <a:rPr lang="ru-RU" dirty="0" smtClean="0"/>
              <a:t>Представляет собой декоративную роспись деревянной посуды и мебели, выполненную красными, зелёными и золотистыми тонами по чёрному фону.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3244334"/>
            <a:ext cx="16333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u="sng" dirty="0" smtClean="0"/>
              <a:t>Роспись</a:t>
            </a:r>
            <a:endParaRPr lang="ru-RU" sz="3200" i="1" u="sng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3933056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Роспись выглядит ярко, несмотря на тёмный фон. Для создания рисунка используются такие цвета, как красный, жёлтый, оранжевый, немного зелёный и голубой. Также в росписи всегда присутствует золотой цвет. Традиционные элементы Хохломы — красные сочные ягоды рябины и земляники, цветы и ветки. Также часто встречаются птицы, рыбы и звери.</a:t>
            </a:r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0" b="996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0" y="3185387"/>
            <a:ext cx="3589687" cy="358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95373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332656"/>
            <a:ext cx="8712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 росписи применяются масляные краски. Главные цвета, определяющие характер и узнаваемость хохломской росписи — красный и чёрный (киноварь и сажа), но для оживления узора допускаются и другие — коричневый, светлого тона зелень, жёлтый тон.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89919" y="1532985"/>
            <a:ext cx="8640960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Выделяют роспись </a:t>
            </a:r>
            <a:r>
              <a:rPr lang="ru-RU" i="1" u="sng" dirty="0" smtClean="0"/>
              <a:t>«верховую</a:t>
            </a:r>
            <a:r>
              <a:rPr lang="ru-RU" u="sng" dirty="0" smtClean="0"/>
              <a:t>» </a:t>
            </a:r>
            <a:r>
              <a:rPr lang="ru-RU" dirty="0" smtClean="0"/>
              <a:t>(когда по закрашенному серебристому фону наносят рисунок (</a:t>
            </a:r>
            <a:r>
              <a:rPr lang="ru-RU" dirty="0" err="1" smtClean="0"/>
              <a:t>криуль</a:t>
            </a:r>
            <a:r>
              <a:rPr lang="ru-RU" dirty="0" smtClean="0"/>
              <a:t> — основная линия композиции, на неё «насаживают» такие элементы как </a:t>
            </a:r>
            <a:r>
              <a:rPr lang="ru-RU" dirty="0" err="1" smtClean="0"/>
              <a:t>осочки</a:t>
            </a:r>
            <a:r>
              <a:rPr lang="ru-RU" dirty="0" smtClean="0"/>
              <a:t>, капельки, усики, завитки т. д.) красным и чёрным цветом и </a:t>
            </a:r>
            <a:r>
              <a:rPr lang="ru-RU" i="1" u="sng" dirty="0" smtClean="0"/>
              <a:t>«под фон»</a:t>
            </a:r>
            <a:r>
              <a:rPr lang="ru-RU" dirty="0" smtClean="0"/>
              <a:t> (сначала намечается контур орнамента, а потом заполняется чёрной краской фон, рисунок листа или цветочка остаётся золотым). Кроме того, существуют разнообразные виды орнаментов:</a:t>
            </a:r>
          </a:p>
          <a:p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/>
              <a:t>«пряник» — обычно внутри чашки или блюда геометрическая фигура — квадрат или ромб — украшенная травкой, ягодами, цветами;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/>
              <a:t>«травка» — узор из крупных и мелких травинок;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/>
              <a:t>«</a:t>
            </a:r>
            <a:r>
              <a:rPr lang="ru-RU" sz="1600" dirty="0" err="1" smtClean="0"/>
              <a:t>кудрина</a:t>
            </a:r>
            <a:r>
              <a:rPr lang="ru-RU" sz="1600" dirty="0" smtClean="0"/>
              <a:t>» — листья и цветы в виде золотых завитков на красном или чёрном фоне;</a:t>
            </a:r>
            <a:endParaRPr lang="ru-RU" sz="1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9220" y="4653136"/>
            <a:ext cx="883355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Все изделия расписываются вручную, причём роспись нигде не повторяется. Какой бы выразительной ни была роспись, пока узор или фон остаются серебристыми, это ещё не настоящая «хохлома».</a:t>
            </a:r>
          </a:p>
          <a:p>
            <a:r>
              <a:rPr lang="ru-RU" dirty="0" smtClean="0"/>
              <a:t>Расписанные изделия 4—5 раз покрывают специальным лаком (с промежуточной сушкой после каждого слоя) и, наконец, закаливают в течение 3—4 часов в печи при температуре +150… +160 °C до образования </a:t>
            </a:r>
            <a:r>
              <a:rPr lang="ru-RU" dirty="0" err="1" smtClean="0"/>
              <a:t>масляно</a:t>
            </a:r>
            <a:r>
              <a:rPr lang="ru-RU" dirty="0" smtClean="0"/>
              <a:t>-лаковой плёнки золотистого цвета. Так получается знаменитая «золотая хохлома».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38200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1355"/>
            <a:ext cx="3456384" cy="3461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636748"/>
            <a:ext cx="3096344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79473"/>
            <a:ext cx="5112568" cy="3612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35" b="100000" l="33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103568"/>
            <a:ext cx="2653224" cy="2653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667" b="9266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79348"/>
            <a:ext cx="5219733" cy="39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88" b="99225" l="313" r="996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8128" y="3389518"/>
            <a:ext cx="4176464" cy="3367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65387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7756263" cy="1054250"/>
          </a:xfrm>
        </p:spPr>
        <p:txBody>
          <a:bodyPr/>
          <a:lstStyle/>
          <a:p>
            <a:r>
              <a:rPr lang="ru-RU" dirty="0" err="1"/>
              <a:t>Мстёрская</a:t>
            </a:r>
            <a:r>
              <a:rPr lang="ru-RU" dirty="0"/>
              <a:t> лаковая миниатюра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2321004"/>
            <a:ext cx="8352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 smtClean="0"/>
              <a:t>Мстёрская</a:t>
            </a:r>
            <a:r>
              <a:rPr lang="ru-RU" b="1" dirty="0" smtClean="0"/>
              <a:t> лаковая миниатюра </a:t>
            </a:r>
            <a:r>
              <a:rPr lang="ru-RU" dirty="0" smtClean="0"/>
              <a:t>— вид русского народного творчества, возникший в посёлке Мстёра Владимирской области.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2978152"/>
            <a:ext cx="26506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u="sng" dirty="0" smtClean="0"/>
              <a:t>Изготовление</a:t>
            </a:r>
            <a:endParaRPr lang="ru-RU" sz="3200" i="1" u="sng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3562323"/>
            <a:ext cx="878497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Последовательность приемов живописи аналогична иконописи. Сначала рисунок с помощью «припороха» переносится с кальки на крышку коробки. Затем производится «</a:t>
            </a:r>
            <a:r>
              <a:rPr lang="ru-RU" dirty="0" err="1" smtClean="0"/>
              <a:t>роскрышь</a:t>
            </a:r>
            <a:r>
              <a:rPr lang="ru-RU" dirty="0" smtClean="0"/>
              <a:t>» — нанесение композиции. После этого начинается детальная длительная «роспись». За ними следуют «плави» — приведение цвета к единству. Заканчивает письмо «</a:t>
            </a:r>
            <a:r>
              <a:rPr lang="ru-RU" dirty="0" err="1" smtClean="0"/>
              <a:t>бликовка</a:t>
            </a:r>
            <a:r>
              <a:rPr lang="ru-RU" dirty="0" smtClean="0"/>
              <a:t>» белилами либо творёным золотом. Готовая вещь покрывается шестью слоями прозрачного лака, сушится в печи и полируется.</a:t>
            </a:r>
          </a:p>
          <a:p>
            <a:r>
              <a:rPr lang="ru-RU" dirty="0" smtClean="0"/>
              <a:t>Живопись имеет отвлечённый характер своеобразного панно. Характерная особенность </a:t>
            </a:r>
            <a:r>
              <a:rPr lang="ru-RU" dirty="0" err="1" smtClean="0"/>
              <a:t>Мстёрской</a:t>
            </a:r>
            <a:r>
              <a:rPr lang="ru-RU" dirty="0" smtClean="0"/>
              <a:t> живописи — ковровая декоративность, разнообразность и утонченность колористических оттенков с единством общего тона композиции. Цветовая гамма — голубовато-серебристая, охристо-желтая и красная. В изделиях сочетаются растительные и геометрические узоры.</a:t>
            </a:r>
          </a:p>
        </p:txBody>
      </p:sp>
    </p:spTree>
    <p:extLst>
      <p:ext uri="{BB962C8B-B14F-4D97-AF65-F5344CB8AC3E}">
        <p14:creationId xmlns:p14="http://schemas.microsoft.com/office/powerpoint/2010/main" val="159593055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110</TotalTime>
  <Words>987</Words>
  <Application>Microsoft Office PowerPoint</Application>
  <PresentationFormat>Экран (4:3)</PresentationFormat>
  <Paragraphs>39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Твердый переплет</vt:lpstr>
      <vt:lpstr>Художественные промыслы России</vt:lpstr>
      <vt:lpstr>Презентация PowerPoint</vt:lpstr>
      <vt:lpstr>Дымковская игрушка</vt:lpstr>
      <vt:lpstr>Презентация PowerPoint</vt:lpstr>
      <vt:lpstr>Матрёшка</vt:lpstr>
      <vt:lpstr>Презентация PowerPoint</vt:lpstr>
      <vt:lpstr>Павловопосадские набивные платки</vt:lpstr>
      <vt:lpstr>Презентация PowerPoint</vt:lpstr>
      <vt:lpstr>Гжель</vt:lpstr>
      <vt:lpstr>Хохлома</vt:lpstr>
      <vt:lpstr>Презентация PowerPoint</vt:lpstr>
      <vt:lpstr>Презентация PowerPoint</vt:lpstr>
      <vt:lpstr>Мстёрская лаковая миниатюра</vt:lpstr>
    </vt:vector>
  </TitlesOfParts>
  <Company>Basik Partner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Художественные промыслы России</dc:title>
  <dc:creator>Алексей</dc:creator>
  <cp:lastModifiedBy>306</cp:lastModifiedBy>
  <cp:revision>13</cp:revision>
  <dcterms:created xsi:type="dcterms:W3CDTF">2017-05-10T13:36:38Z</dcterms:created>
  <dcterms:modified xsi:type="dcterms:W3CDTF">2017-05-18T08:25:19Z</dcterms:modified>
</cp:coreProperties>
</file>